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4" r:id="rId3"/>
    <p:sldId id="407" r:id="rId4"/>
    <p:sldId id="305" r:id="rId5"/>
    <p:sldId id="313" r:id="rId6"/>
    <p:sldId id="302" r:id="rId7"/>
    <p:sldId id="314" r:id="rId8"/>
    <p:sldId id="270" r:id="rId9"/>
    <p:sldId id="284" r:id="rId10"/>
    <p:sldId id="307" r:id="rId11"/>
    <p:sldId id="310" r:id="rId12"/>
    <p:sldId id="311" r:id="rId13"/>
    <p:sldId id="325" r:id="rId14"/>
    <p:sldId id="30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A6C3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03D3-F298-4A17-9D01-A0C2781CE9B3}" type="datetimeFigureOut">
              <a:rPr lang="cs-CZ" smtClean="0"/>
              <a:t>13.9.2016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1CD66-55C9-4C0F-BEE1-99F4CA5CA6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4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 toho cca 400 bezlepkových výrobků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4CD1-D2DA-402D-B11B-1193B7813F1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17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46807"/>
            <a:ext cx="6264696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A6C3E"/>
                </a:solidFill>
                <a:latin typeface="Candar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6400800" cy="324036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0392" y="5229200"/>
            <a:ext cx="765448" cy="365125"/>
          </a:xfrm>
        </p:spPr>
        <p:txBody>
          <a:bodyPr/>
          <a:lstStyle/>
          <a:p>
            <a:fld id="{F211904B-1C4D-4CFE-A600-034CDAC70F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37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0BE3-DD6D-447A-8BA0-49B7FEE61861}" type="datetimeFigureOut">
              <a:rPr lang="cs-CZ" smtClean="0"/>
              <a:t>13.9.2016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904B-1C4D-4CFE-A600-034CDAC70F1D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ysova@probio.cz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920880" cy="2808312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latin typeface="Calibri" panose="020F0502020204030204" pitchFamily="34" charset="0"/>
              </a:rPr>
              <a:t>PRO-BIO, obchodní společnost </a:t>
            </a:r>
            <a:r>
              <a:rPr lang="cs-CZ" sz="3200" dirty="0" smtClean="0">
                <a:latin typeface="Calibri" panose="020F0502020204030204" pitchFamily="34" charset="0"/>
              </a:rPr>
              <a:t>s </a:t>
            </a:r>
            <a:r>
              <a:rPr lang="cs-CZ" sz="3200" dirty="0">
                <a:latin typeface="Calibri" panose="020F0502020204030204" pitchFamily="34" charset="0"/>
              </a:rPr>
              <a:t>r.o.</a:t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788 32  Staré </a:t>
            </a:r>
            <a:r>
              <a:rPr lang="cs-CZ" sz="3200" dirty="0" smtClean="0">
                <a:latin typeface="Calibri" panose="020F0502020204030204" pitchFamily="34" charset="0"/>
              </a:rPr>
              <a:t>Město</a:t>
            </a:r>
            <a:br>
              <a:rPr lang="cs-CZ" sz="3200" dirty="0" smtClean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/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 smtClean="0">
                <a:latin typeface="Calibri" panose="020F0502020204030204" pitchFamily="34" charset="0"/>
              </a:rPr>
              <a:t>Ing. Matysová Bohumila, projektový manažer</a:t>
            </a:r>
            <a:r>
              <a:rPr lang="cs-CZ" sz="3200" dirty="0">
                <a:latin typeface="Calibri" panose="020F0502020204030204" pitchFamily="34" charset="0"/>
              </a:rPr>
              <a:t/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Ing. </a:t>
            </a:r>
            <a:r>
              <a:rPr lang="cs-CZ" sz="3200" dirty="0" err="1">
                <a:latin typeface="Calibri" panose="020F0502020204030204" pitchFamily="34" charset="0"/>
              </a:rPr>
              <a:t>Hutař</a:t>
            </a:r>
            <a:r>
              <a:rPr lang="cs-CZ" sz="3200" dirty="0">
                <a:latin typeface="Calibri" panose="020F0502020204030204" pitchFamily="34" charset="0"/>
              </a:rPr>
              <a:t> Martin, </a:t>
            </a:r>
            <a:r>
              <a:rPr lang="cs-CZ" sz="3200" dirty="0" smtClean="0">
                <a:latin typeface="Calibri" panose="020F0502020204030204" pitchFamily="34" charset="0"/>
              </a:rPr>
              <a:t>jednatel</a:t>
            </a:r>
            <a:br>
              <a:rPr lang="cs-CZ" sz="3200" dirty="0" smtClean="0">
                <a:latin typeface="Calibri" panose="020F0502020204030204" pitchFamily="34" charset="0"/>
              </a:rPr>
            </a:br>
            <a:r>
              <a:rPr lang="cs-CZ" sz="3200" dirty="0" err="1" smtClean="0">
                <a:solidFill>
                  <a:srgbClr val="0000FF"/>
                </a:solidFill>
                <a:latin typeface="Calibri" panose="020F0502020204030204" pitchFamily="34" charset="0"/>
                <a:hlinkClick r:id="rId3"/>
              </a:rPr>
              <a:t>matysova</a:t>
            </a:r>
            <a:r>
              <a:rPr lang="en-US" sz="3200" dirty="0" smtClean="0">
                <a:solidFill>
                  <a:srgbClr val="0000FF"/>
                </a:solidFill>
                <a:latin typeface="Calibri" panose="020F0502020204030204" pitchFamily="34" charset="0"/>
                <a:hlinkClick r:id="rId3"/>
              </a:rPr>
              <a:t>@</a:t>
            </a:r>
            <a:r>
              <a:rPr lang="cs-CZ" sz="3200" dirty="0" smtClean="0">
                <a:solidFill>
                  <a:srgbClr val="0000FF"/>
                </a:solidFill>
                <a:latin typeface="Calibri" panose="020F0502020204030204" pitchFamily="34" charset="0"/>
                <a:hlinkClick r:id="rId3"/>
              </a:rPr>
              <a:t>probio.cz</a:t>
            </a:r>
            <a:r>
              <a:rPr lang="cs-CZ" sz="3200" dirty="0" smtClean="0">
                <a:latin typeface="Calibri" panose="020F0502020204030204" pitchFamily="34" charset="0"/>
              </a:rPr>
              <a:t>, tel. 777 744 356</a:t>
            </a:r>
            <a:r>
              <a:rPr lang="cs-CZ" sz="3200" dirty="0">
                <a:latin typeface="Calibri" panose="020F0502020204030204" pitchFamily="34" charset="0"/>
              </a:rPr>
              <a:t/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u="sng" dirty="0">
                <a:solidFill>
                  <a:srgbClr val="0000FF"/>
                </a:solidFill>
                <a:latin typeface="Calibri" panose="020F0502020204030204" pitchFamily="34" charset="0"/>
              </a:rPr>
              <a:t>hutar@probio.cz</a:t>
            </a:r>
            <a:r>
              <a:rPr lang="cs-CZ" sz="3200" dirty="0">
                <a:latin typeface="Calibri" panose="020F0502020204030204" pitchFamily="34" charset="0"/>
              </a:rPr>
              <a:t>, tel. 777 744 351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412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46807"/>
            <a:ext cx="6264696" cy="893961"/>
          </a:xfrm>
        </p:spPr>
        <p:txBody>
          <a:bodyPr/>
          <a:lstStyle/>
          <a:p>
            <a:r>
              <a:rPr lang="cs-CZ" dirty="0"/>
              <a:t>Distribuce biopotravin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3508" y="1844824"/>
            <a:ext cx="6400800" cy="324036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/>
              <a:t>500 bioprodejen a prodejen zdravé výživy</a:t>
            </a:r>
          </a:p>
          <a:p>
            <a:r>
              <a:rPr lang="cs-CZ" dirty="0">
                <a:latin typeface="Times New Roman"/>
                <a:cs typeface="Times New Roman"/>
              </a:rPr>
              <a:t>•</a:t>
            </a:r>
            <a:r>
              <a:rPr lang="cs-CZ" dirty="0"/>
              <a:t> velkoobchody </a:t>
            </a:r>
          </a:p>
          <a:p>
            <a:r>
              <a:rPr lang="cs-CZ" dirty="0">
                <a:latin typeface="Times New Roman"/>
                <a:cs typeface="Times New Roman"/>
              </a:rPr>
              <a:t>•</a:t>
            </a:r>
            <a:r>
              <a:rPr lang="cs-CZ" dirty="0"/>
              <a:t> zpracovatelé biopotravin </a:t>
            </a:r>
          </a:p>
          <a:p>
            <a:r>
              <a:rPr lang="cs-CZ" dirty="0">
                <a:latin typeface="Times New Roman"/>
                <a:cs typeface="Times New Roman"/>
              </a:rPr>
              <a:t>•</a:t>
            </a:r>
            <a:r>
              <a:rPr lang="cs-CZ" dirty="0"/>
              <a:t> obchodní řetězce (Albert, BILLA, TESCO, Globus, </a:t>
            </a:r>
            <a:r>
              <a:rPr lang="cs-CZ" dirty="0" err="1"/>
              <a:t>Interspar</a:t>
            </a:r>
            <a:r>
              <a:rPr lang="cs-CZ" dirty="0"/>
              <a:t>, Kaufland, Makro, DM) </a:t>
            </a:r>
          </a:p>
          <a:p>
            <a:r>
              <a:rPr lang="cs-CZ" dirty="0">
                <a:latin typeface="Times New Roman"/>
                <a:cs typeface="Times New Roman"/>
              </a:rPr>
              <a:t>•</a:t>
            </a:r>
            <a:r>
              <a:rPr lang="cs-CZ" dirty="0"/>
              <a:t> export do zahraničí (Slovensko, Polsko,  Lotyšsko, Bulharsko, Slovinsko, Ukrajina…)</a:t>
            </a:r>
          </a:p>
          <a:p>
            <a:r>
              <a:rPr lang="cs-CZ" dirty="0">
                <a:latin typeface="Times New Roman"/>
                <a:cs typeface="Times New Roman"/>
              </a:rPr>
              <a:t>•</a:t>
            </a:r>
            <a:r>
              <a:rPr lang="cs-CZ" dirty="0"/>
              <a:t> vlastní e-</a:t>
            </a:r>
            <a:r>
              <a:rPr lang="cs-CZ" dirty="0" err="1"/>
              <a:t>shop</a:t>
            </a:r>
            <a:r>
              <a:rPr lang="cs-CZ" dirty="0"/>
              <a:t> </a:t>
            </a:r>
            <a:r>
              <a:rPr lang="cs-CZ" sz="3200" b="1" dirty="0">
                <a:solidFill>
                  <a:srgbClr val="1A6C3E"/>
                </a:solidFill>
              </a:rPr>
              <a:t>www.bioweb.cz</a:t>
            </a:r>
            <a:endParaRPr lang="cs-CZ" sz="2000" b="1" dirty="0">
              <a:solidFill>
                <a:srgbClr val="1A6C3E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kompozice2013rgb.jpg"/>
          <p:cNvPicPr>
            <a:picLocks noChangeAspect="1"/>
          </p:cNvPicPr>
          <p:nvPr/>
        </p:nvPicPr>
        <p:blipFill rotWithShape="1">
          <a:blip r:embed="rId2" cstate="print"/>
          <a:srcRect l="4392"/>
          <a:stretch/>
        </p:blipFill>
        <p:spPr>
          <a:xfrm>
            <a:off x="6439710" y="2977037"/>
            <a:ext cx="2638812" cy="18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4832" y="764704"/>
            <a:ext cx="6264696" cy="749945"/>
          </a:xfrm>
        </p:spPr>
        <p:txBody>
          <a:bodyPr/>
          <a:lstStyle/>
          <a:p>
            <a:r>
              <a:rPr lang="cs-CZ" dirty="0"/>
              <a:t>Kvalita biopotravin a PRO-BIO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5794" y="1698224"/>
            <a:ext cx="6400800" cy="360298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/>
              <a:t>vlastní podniková laboratoř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investice až 3 mil. Kč</a:t>
            </a:r>
          </a:p>
          <a:p>
            <a:endParaRPr lang="cs-CZ" sz="700" dirty="0"/>
          </a:p>
          <a:p>
            <a:r>
              <a:rPr lang="cs-CZ" u="sng" dirty="0"/>
              <a:t>Potravinářské a krmivářské certifikáty kvality:</a:t>
            </a:r>
          </a:p>
          <a:p>
            <a:r>
              <a:rPr lang="cs-CZ" dirty="0"/>
              <a:t>- IFS certifikát (International Food Standard)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GMP+ (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manufacturing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r>
              <a:rPr lang="cs-CZ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KEZ (Kontrola ekologického zemědělství)</a:t>
            </a:r>
            <a:endParaRPr lang="cs-CZ" dirty="0"/>
          </a:p>
          <a:p>
            <a:endParaRPr lang="cs-CZ" sz="700" dirty="0"/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/>
              <a:t>v roce </a:t>
            </a:r>
            <a:r>
              <a:rPr lang="cs-CZ" dirty="0" smtClean="0"/>
              <a:t>2014 </a:t>
            </a:r>
            <a:r>
              <a:rPr lang="cs-CZ" dirty="0"/>
              <a:t>celkem 4 externí audity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/>
              <a:t>dále 14 kontrol státních dozorových orgánů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10" y="1681029"/>
            <a:ext cx="1944846" cy="11521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15" y="2906111"/>
            <a:ext cx="1536948" cy="1437576"/>
          </a:xfrm>
          <a:prstGeom prst="rect">
            <a:avLst/>
          </a:prstGeom>
        </p:spPr>
      </p:pic>
      <p:pic>
        <p:nvPicPr>
          <p:cNvPr id="6" name="Picture 2" descr="http://blog.xparfemy.cz/wp-content/uploads/2014/10/KE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02" y="4573563"/>
            <a:ext cx="1660054" cy="14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6888" y="692696"/>
            <a:ext cx="6264696" cy="749945"/>
          </a:xfrm>
        </p:spPr>
        <p:txBody>
          <a:bodyPr/>
          <a:lstStyle/>
          <a:p>
            <a:r>
              <a:rPr lang="cs-CZ" dirty="0"/>
              <a:t>Laboratoř PRO-BIO</a:t>
            </a:r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528836" y="1658665"/>
            <a:ext cx="6400800" cy="3240360"/>
          </a:xfrm>
        </p:spPr>
        <p:txBody>
          <a:bodyPr>
            <a:noAutofit/>
          </a:bodyPr>
          <a:lstStyle/>
          <a:p>
            <a:r>
              <a:rPr lang="cs-CZ" sz="2300" dirty="0" smtClean="0">
                <a:latin typeface="Times New Roman"/>
                <a:cs typeface="Times New Roman"/>
              </a:rPr>
              <a:t>• </a:t>
            </a:r>
            <a:r>
              <a:rPr lang="cs-CZ" sz="2300" dirty="0"/>
              <a:t>m</a:t>
            </a:r>
            <a:r>
              <a:rPr lang="cs-CZ" sz="2300" dirty="0" smtClean="0"/>
              <a:t>oderní zařízení pro rychlé rozbory surovin</a:t>
            </a:r>
          </a:p>
          <a:p>
            <a:r>
              <a:rPr lang="cs-CZ" sz="2300" dirty="0" smtClean="0">
                <a:latin typeface="Times New Roman"/>
                <a:cs typeface="Times New Roman"/>
              </a:rPr>
              <a:t>• </a:t>
            </a:r>
            <a:r>
              <a:rPr lang="cs-CZ" sz="2300" dirty="0" smtClean="0">
                <a:cs typeface="Times New Roman"/>
              </a:rPr>
              <a:t>specializace na mlýnskou výrobu</a:t>
            </a:r>
            <a:endParaRPr lang="cs-CZ" sz="2300" dirty="0" smtClean="0"/>
          </a:p>
          <a:p>
            <a:endParaRPr lang="cs-CZ" sz="500" u="sng" dirty="0" smtClean="0"/>
          </a:p>
          <a:p>
            <a:r>
              <a:rPr lang="cs-CZ" sz="2300" u="sng" dirty="0" smtClean="0"/>
              <a:t>Typy rozborů: </a:t>
            </a:r>
          </a:p>
          <a:p>
            <a:r>
              <a:rPr lang="cs-CZ" sz="2300" dirty="0" smtClean="0"/>
              <a:t>- fyzikálně-chemické</a:t>
            </a:r>
            <a:endParaRPr lang="cs-CZ" sz="2300" dirty="0"/>
          </a:p>
          <a:p>
            <a:r>
              <a:rPr lang="cs-CZ" sz="2300" dirty="0" smtClean="0"/>
              <a:t>- mikrobiologické </a:t>
            </a:r>
          </a:p>
          <a:p>
            <a:r>
              <a:rPr lang="cs-CZ" sz="2300" dirty="0" smtClean="0"/>
              <a:t>- imunochemické (ELISA)</a:t>
            </a:r>
          </a:p>
          <a:p>
            <a:endParaRPr lang="cs-CZ" sz="1000" dirty="0"/>
          </a:p>
          <a:p>
            <a:endParaRPr lang="cs-CZ" sz="500" dirty="0" smtClean="0"/>
          </a:p>
          <a:p>
            <a:r>
              <a:rPr lang="cs-CZ" sz="2300" dirty="0" smtClean="0">
                <a:latin typeface="Times New Roman"/>
                <a:cs typeface="Times New Roman"/>
              </a:rPr>
              <a:t>• </a:t>
            </a:r>
            <a:r>
              <a:rPr lang="cs-CZ" sz="2300" dirty="0"/>
              <a:t>s</a:t>
            </a:r>
            <a:r>
              <a:rPr lang="cs-CZ" sz="2300" dirty="0" smtClean="0"/>
              <a:t>polupracujeme s externími laboratořemi</a:t>
            </a:r>
            <a:endParaRPr lang="cs-CZ" sz="23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25" y="1772816"/>
            <a:ext cx="2235958" cy="15841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25" y="3573016"/>
            <a:ext cx="2235958" cy="14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5904656" cy="417646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Záměrem </a:t>
            </a:r>
            <a:r>
              <a:rPr lang="cs-CZ" dirty="0"/>
              <a:t>není vyvíjet speciální bezlepkové biopotraviny, ale cílem je aby přirozeně bezlepkové </a:t>
            </a:r>
            <a:r>
              <a:rPr lang="cs-CZ" dirty="0" smtClean="0"/>
              <a:t>plodiny </a:t>
            </a:r>
            <a:r>
              <a:rPr lang="cs-CZ" dirty="0"/>
              <a:t>zůstaly </a:t>
            </a:r>
            <a:r>
              <a:rPr lang="cs-CZ" u="sng" dirty="0"/>
              <a:t>bezlepkové po celou dobu zpracování.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• </a:t>
            </a:r>
            <a:r>
              <a:rPr lang="cs-CZ" dirty="0" smtClean="0"/>
              <a:t>naše </a:t>
            </a:r>
            <a:r>
              <a:rPr lang="cs-CZ" dirty="0"/>
              <a:t>strategické plodiny – </a:t>
            </a:r>
            <a:r>
              <a:rPr lang="cs-CZ" dirty="0" smtClean="0"/>
              <a:t>POHANKA</a:t>
            </a:r>
            <a:r>
              <a:rPr lang="cs-CZ" dirty="0"/>
              <a:t> </a:t>
            </a:r>
            <a:r>
              <a:rPr lang="cs-CZ" dirty="0" smtClean="0"/>
              <a:t>a další</a:t>
            </a:r>
            <a:endParaRPr lang="cs-CZ" dirty="0"/>
          </a:p>
          <a:p>
            <a:r>
              <a:rPr lang="cs-CZ" dirty="0" smtClean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maximální limit 20 mg/kg lepku</a:t>
            </a:r>
            <a:endParaRPr lang="cs-CZ" dirty="0"/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/>
              <a:t>limit pro zachování bezlepkovosti partie </a:t>
            </a:r>
            <a:r>
              <a:rPr lang="cs-CZ" dirty="0" smtClean="0"/>
              <a:t>               max. </a:t>
            </a:r>
            <a:r>
              <a:rPr lang="cs-CZ" u="sng" dirty="0" smtClean="0"/>
              <a:t>6 zrn </a:t>
            </a:r>
            <a:r>
              <a:rPr lang="cs-CZ" u="sng" dirty="0"/>
              <a:t>pšenice/kg pohanky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 smtClean="0"/>
              <a:t>čištění </a:t>
            </a:r>
            <a:r>
              <a:rPr lang="cs-CZ" dirty="0"/>
              <a:t>kombajnů, vleček a </a:t>
            </a:r>
            <a:r>
              <a:rPr lang="cs-CZ" dirty="0" smtClean="0"/>
              <a:t>skladů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/>
              <a:t>od května 2013 nová bezlepková balírna (7 mil. Kč)</a:t>
            </a:r>
          </a:p>
          <a:p>
            <a:r>
              <a:rPr lang="cs-CZ" dirty="0">
                <a:latin typeface="Times New Roman"/>
                <a:cs typeface="Times New Roman"/>
              </a:rPr>
              <a:t>•</a:t>
            </a:r>
            <a:r>
              <a:rPr lang="cs-CZ" dirty="0"/>
              <a:t> </a:t>
            </a:r>
            <a:r>
              <a:rPr lang="cs-CZ" dirty="0" smtClean="0"/>
              <a:t>od května 2014 </a:t>
            </a:r>
            <a:r>
              <a:rPr lang="cs-CZ" dirty="0"/>
              <a:t>nový bezlepkový mlýn (12 mil. Kč)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/>
              <a:t>kontrola </a:t>
            </a:r>
            <a:r>
              <a:rPr lang="cs-CZ" dirty="0" smtClean="0"/>
              <a:t>bezlepkovosti výrobků ve </a:t>
            </a:r>
            <a:r>
              <a:rPr lang="cs-CZ" dirty="0"/>
              <a:t>vlastní laboratoři pomocí metody „ELISA“</a:t>
            </a:r>
          </a:p>
          <a:p>
            <a:endParaRPr lang="cs-CZ" dirty="0">
              <a:latin typeface="Times New Roman"/>
              <a:cs typeface="Times New Roman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6264696" cy="821953"/>
          </a:xfrm>
        </p:spPr>
        <p:txBody>
          <a:bodyPr/>
          <a:lstStyle/>
          <a:p>
            <a:r>
              <a:rPr lang="cs-CZ" dirty="0" smtClean="0"/>
              <a:t>Bezlepkový program</a:t>
            </a:r>
            <a:endParaRPr lang="cs-CZ" dirty="0"/>
          </a:p>
        </p:txBody>
      </p:sp>
      <p:pic>
        <p:nvPicPr>
          <p:cNvPr id="6" name="Picture 2" descr="C:\Users\Eva\Documents\Osiva\Katalog osiv\Katalog jaro 2013\Fotky\Obálk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95" y="1676890"/>
            <a:ext cx="216300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11" y="3322454"/>
            <a:ext cx="1874974" cy="19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94" y="3100202"/>
            <a:ext cx="2001146" cy="7624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4947" y="692696"/>
            <a:ext cx="6264696" cy="677937"/>
          </a:xfrm>
        </p:spPr>
        <p:txBody>
          <a:bodyPr/>
          <a:lstStyle/>
          <a:p>
            <a:r>
              <a:rPr lang="cs-CZ" dirty="0"/>
              <a:t>Výzkum a PRO-BIO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8978" y="1556792"/>
            <a:ext cx="7987478" cy="4392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000" dirty="0">
                <a:solidFill>
                  <a:prstClr val="black"/>
                </a:solidFill>
              </a:rPr>
              <a:t>účast na </a:t>
            </a:r>
            <a:r>
              <a:rPr lang="cs-CZ" sz="2000" u="sng" dirty="0">
                <a:solidFill>
                  <a:prstClr val="black"/>
                </a:solidFill>
              </a:rPr>
              <a:t>výzkumných projektech od roku 1997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Times New Roman"/>
                <a:cs typeface="Times New Roman"/>
              </a:rPr>
              <a:t>• </a:t>
            </a:r>
            <a:r>
              <a:rPr lang="cs-CZ" sz="2000" dirty="0">
                <a:solidFill>
                  <a:prstClr val="black"/>
                </a:solidFill>
              </a:rPr>
              <a:t>podílíme se na </a:t>
            </a:r>
            <a:r>
              <a:rPr lang="cs-CZ" sz="2000" dirty="0" smtClean="0">
                <a:solidFill>
                  <a:prstClr val="black"/>
                </a:solidFill>
              </a:rPr>
              <a:t>5 </a:t>
            </a:r>
            <a:r>
              <a:rPr lang="cs-CZ" sz="2000" dirty="0">
                <a:solidFill>
                  <a:prstClr val="black"/>
                </a:solidFill>
              </a:rPr>
              <a:t>projektech v rámci NAZV a 1 projektu v rámci TAČR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Times New Roman"/>
                <a:cs typeface="Times New Roman"/>
              </a:rPr>
              <a:t>• </a:t>
            </a:r>
            <a:r>
              <a:rPr lang="cs-CZ" sz="2000" dirty="0">
                <a:solidFill>
                  <a:prstClr val="black"/>
                </a:solidFill>
              </a:rPr>
              <a:t>spolupracujeme s významnými výzkumnými institucemi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Times New Roman"/>
                <a:cs typeface="Times New Roman"/>
              </a:rPr>
              <a:t>• </a:t>
            </a:r>
            <a:r>
              <a:rPr lang="cs-CZ" sz="2000" dirty="0">
                <a:solidFill>
                  <a:prstClr val="black"/>
                </a:solidFill>
              </a:rPr>
              <a:t>od podzimu 2013 evropský projekt</a:t>
            </a: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Healthy Minor Cereals</a:t>
            </a:r>
            <a:r>
              <a:rPr lang="cs-CZ" sz="2000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2000" dirty="0">
                <a:solidFill>
                  <a:prstClr val="black"/>
                </a:solidFill>
              </a:rPr>
              <a:t>v rámci 7. rámcového projektu pro výzkum a technologický </a:t>
            </a:r>
          </a:p>
          <a:p>
            <a:pPr lvl="0"/>
            <a:r>
              <a:rPr lang="cs-CZ" sz="2000" dirty="0">
                <a:solidFill>
                  <a:prstClr val="black"/>
                </a:solidFill>
              </a:rPr>
              <a:t>vývoj (</a:t>
            </a:r>
            <a:r>
              <a:rPr lang="en-US" sz="2000" dirty="0">
                <a:solidFill>
                  <a:prstClr val="black"/>
                </a:solidFill>
              </a:rPr>
              <a:t>Seventh framework </a:t>
            </a:r>
            <a:r>
              <a:rPr lang="en-US" sz="2000" dirty="0" err="1">
                <a:solidFill>
                  <a:prstClr val="black"/>
                </a:solidFill>
              </a:rPr>
              <a:t>programme</a:t>
            </a:r>
            <a:r>
              <a:rPr lang="cs-CZ" sz="2000" dirty="0">
                <a:solidFill>
                  <a:prstClr val="black"/>
                </a:solidFill>
              </a:rPr>
              <a:t>)</a:t>
            </a:r>
          </a:p>
          <a:p>
            <a:pPr lvl="0"/>
            <a:endParaRPr lang="cs-CZ" sz="500" dirty="0">
              <a:solidFill>
                <a:prstClr val="black"/>
              </a:solidFill>
            </a:endParaRPr>
          </a:p>
          <a:p>
            <a:pPr lvl="0"/>
            <a:r>
              <a:rPr lang="cs-CZ" sz="2000" u="sng" dirty="0">
                <a:solidFill>
                  <a:prstClr val="black"/>
                </a:solidFill>
              </a:rPr>
              <a:t>Proč se podílíme na výzkumu?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Times New Roman"/>
                <a:cs typeface="Times New Roman"/>
              </a:rPr>
              <a:t>• </a:t>
            </a:r>
            <a:r>
              <a:rPr lang="cs-CZ" sz="2000" dirty="0">
                <a:solidFill>
                  <a:prstClr val="black"/>
                </a:solidFill>
              </a:rPr>
              <a:t>chceme být vždy o krok napřed před </a:t>
            </a:r>
            <a:r>
              <a:rPr lang="cs-CZ" sz="2000" dirty="0" smtClean="0">
                <a:solidFill>
                  <a:prstClr val="black"/>
                </a:solidFill>
              </a:rPr>
              <a:t>ostatními</a:t>
            </a:r>
            <a:endParaRPr lang="cs-CZ" sz="2000" dirty="0">
              <a:solidFill>
                <a:prstClr val="black"/>
              </a:solidFill>
            </a:endParaRPr>
          </a:p>
          <a:p>
            <a:pPr lvl="0"/>
            <a:r>
              <a:rPr lang="cs-CZ" sz="2000" dirty="0">
                <a:solidFill>
                  <a:prstClr val="black"/>
                </a:solidFill>
                <a:latin typeface="Times New Roman"/>
                <a:cs typeface="Times New Roman"/>
              </a:rPr>
              <a:t>• </a:t>
            </a:r>
            <a:r>
              <a:rPr lang="cs-CZ" sz="2000" dirty="0">
                <a:solidFill>
                  <a:prstClr val="black"/>
                </a:solidFill>
              </a:rPr>
              <a:t>v praxi využíváme nových vědeckých poznatků (odrůdy, šlechtění, agrotechnika, cereální výrobky, metody pro inhibici skladištních škůdců, hodnocení kvalitativních a nutričních parametrů)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Times New Roman"/>
                <a:cs typeface="Times New Roman"/>
              </a:rPr>
              <a:t>• </a:t>
            </a:r>
            <a:r>
              <a:rPr lang="cs-CZ" sz="2000" dirty="0">
                <a:solidFill>
                  <a:prstClr val="black"/>
                </a:solidFill>
              </a:rPr>
              <a:t>rozšiřujeme povědomí o netradičních plodinách a biopotravinách v </a:t>
            </a:r>
            <a:r>
              <a:rPr lang="cs-CZ" sz="2000" dirty="0" smtClean="0">
                <a:solidFill>
                  <a:prstClr val="black"/>
                </a:solidFill>
              </a:rPr>
              <a:t>ČR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 odborný růst našich pracovníků – my ze Starého Města (pohraniční oblast ČR) jsme v kontaktu se světem</a:t>
            </a:r>
            <a:endParaRPr lang="cs-CZ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 descr="C:\Users\Dáša\AppData\Local\Microsoft\Windows\Temporary Internet Files\Content.Word\FP7-gen-RGB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/>
          <a:stretch/>
        </p:blipFill>
        <p:spPr bwMode="auto">
          <a:xfrm>
            <a:off x="7299176" y="2132856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99" y="3212976"/>
            <a:ext cx="1030498" cy="7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46807"/>
            <a:ext cx="6264696" cy="893961"/>
          </a:xfrm>
        </p:spPr>
        <p:txBody>
          <a:bodyPr/>
          <a:lstStyle/>
          <a:p>
            <a:r>
              <a:rPr lang="cs-CZ" dirty="0"/>
              <a:t>Představení společnosti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3392" y="1484784"/>
            <a:ext cx="6400800" cy="3240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založeno v roce 1992</a:t>
            </a:r>
          </a:p>
          <a:p>
            <a:r>
              <a:rPr lang="cs-CZ" dirty="0">
                <a:cs typeface="Times New Roman"/>
              </a:rPr>
              <a:t>• </a:t>
            </a:r>
            <a:r>
              <a:rPr lang="cs-CZ" dirty="0" smtClean="0">
                <a:cs typeface="Times New Roman"/>
              </a:rPr>
              <a:t>  </a:t>
            </a:r>
            <a:r>
              <a:rPr lang="cs-CZ" dirty="0" smtClean="0"/>
              <a:t>první </a:t>
            </a:r>
            <a:r>
              <a:rPr lang="cs-CZ" dirty="0"/>
              <a:t>výrobce biopotravin v ČR</a:t>
            </a:r>
          </a:p>
          <a:p>
            <a:r>
              <a:rPr lang="cs-CZ" dirty="0">
                <a:cs typeface="Times New Roman"/>
              </a:rPr>
              <a:t>• </a:t>
            </a:r>
            <a:r>
              <a:rPr lang="cs-CZ" dirty="0" smtClean="0"/>
              <a:t>  sídlo </a:t>
            </a:r>
            <a:r>
              <a:rPr lang="cs-CZ" dirty="0"/>
              <a:t>ve Starém Městě pod Sněžníkem</a:t>
            </a:r>
          </a:p>
          <a:p>
            <a:endParaRPr lang="cs-CZ" dirty="0"/>
          </a:p>
        </p:txBody>
      </p:sp>
      <p:pic>
        <p:nvPicPr>
          <p:cNvPr id="4" name="Picture 3" descr="C:\Documents and Settings\spurný\Dokumenty\Bára\Probio pracovní\FB\Foto\Starak a Kralic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141273" cy="288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2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46807"/>
            <a:ext cx="6264696" cy="965969"/>
          </a:xfrm>
        </p:spPr>
        <p:txBody>
          <a:bodyPr/>
          <a:lstStyle/>
          <a:p>
            <a:r>
              <a:rPr lang="cs-CZ" dirty="0" smtClean="0"/>
              <a:t>Naše poslání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680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cs-CZ" b="1" dirty="0">
                <a:latin typeface="Calibri" panose="020F0502020204030204" pitchFamily="34" charset="0"/>
              </a:rPr>
              <a:t>PRO-BIO, </a:t>
            </a:r>
            <a:r>
              <a:rPr lang="en-US" altLang="cs-CZ" b="1" dirty="0" err="1">
                <a:latin typeface="Calibri" panose="020F0502020204030204" pitchFamily="34" charset="0"/>
              </a:rPr>
              <a:t>obchodní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společnost</a:t>
            </a:r>
            <a:r>
              <a:rPr lang="en-US" altLang="cs-CZ" b="1" dirty="0">
                <a:latin typeface="Calibri" panose="020F0502020204030204" pitchFamily="34" charset="0"/>
              </a:rPr>
              <a:t> s r. o. je </a:t>
            </a:r>
            <a:r>
              <a:rPr lang="en-US" altLang="cs-CZ" b="1" dirty="0" err="1">
                <a:latin typeface="Calibri" panose="020F0502020204030204" pitchFamily="34" charset="0"/>
              </a:rPr>
              <a:t>první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český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výrobce</a:t>
            </a:r>
            <a:r>
              <a:rPr lang="en-US" altLang="cs-CZ" b="1" dirty="0">
                <a:latin typeface="Calibri" panose="020F0502020204030204" pitchFamily="34" charset="0"/>
              </a:rPr>
              <a:t> a </a:t>
            </a:r>
            <a:r>
              <a:rPr lang="en-US" altLang="cs-CZ" b="1" dirty="0" err="1">
                <a:latin typeface="Calibri" panose="020F0502020204030204" pitchFamily="34" charset="0"/>
              </a:rPr>
              <a:t>významný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dodavatel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širokého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sortimentu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kvalitních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biopotravin</a:t>
            </a:r>
            <a:r>
              <a:rPr lang="en-US" altLang="cs-CZ" b="1" dirty="0">
                <a:latin typeface="Calibri" panose="020F0502020204030204" pitchFamily="34" charset="0"/>
              </a:rPr>
              <a:t>.</a:t>
            </a:r>
            <a:endParaRPr lang="cs-CZ" altLang="cs-CZ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cs-CZ" b="1" dirty="0" err="1">
                <a:latin typeface="Calibri" panose="020F0502020204030204" pitchFamily="34" charset="0"/>
              </a:rPr>
              <a:t>Podporujeme</a:t>
            </a:r>
            <a:r>
              <a:rPr lang="en-US" altLang="cs-CZ" b="1" dirty="0">
                <a:latin typeface="Calibri" panose="020F0502020204030204" pitchFamily="34" charset="0"/>
              </a:rPr>
              <a:t> a </a:t>
            </a:r>
            <a:r>
              <a:rPr lang="en-US" altLang="cs-CZ" b="1" dirty="0" err="1">
                <a:latin typeface="Calibri" panose="020F0502020204030204" pitchFamily="34" charset="0"/>
              </a:rPr>
              <a:t>rozvíjíme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ekologické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zemědělství</a:t>
            </a:r>
            <a:r>
              <a:rPr lang="en-US" altLang="cs-CZ" b="1" dirty="0">
                <a:latin typeface="Calibri" panose="020F0502020204030204" pitchFamily="34" charset="0"/>
              </a:rPr>
              <a:t>, </a:t>
            </a:r>
            <a:r>
              <a:rPr lang="en-US" altLang="cs-CZ" b="1" dirty="0" err="1">
                <a:latin typeface="Calibri" panose="020F0502020204030204" pitchFamily="34" charset="0"/>
              </a:rPr>
              <a:t>svou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činností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přispíváme</a:t>
            </a:r>
            <a:r>
              <a:rPr lang="en-US" altLang="cs-CZ" b="1" dirty="0">
                <a:latin typeface="Calibri" panose="020F0502020204030204" pitchFamily="34" charset="0"/>
              </a:rPr>
              <a:t> k </a:t>
            </a:r>
            <a:r>
              <a:rPr lang="en-US" altLang="cs-CZ" b="1" dirty="0" err="1">
                <a:latin typeface="Calibri" panose="020F0502020204030204" pitchFamily="34" charset="0"/>
              </a:rPr>
              <a:t>zachování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zdravé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planety</a:t>
            </a:r>
            <a:r>
              <a:rPr lang="en-US" altLang="cs-CZ" b="1" dirty="0">
                <a:latin typeface="Calibri" panose="020F0502020204030204" pitchFamily="34" charset="0"/>
              </a:rPr>
              <a:t>.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cs-CZ" b="1" dirty="0" err="1">
                <a:latin typeface="Calibri" panose="020F0502020204030204" pitchFamily="34" charset="0"/>
              </a:rPr>
              <a:t>Vracíme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zapomenuté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tradiční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plodiny</a:t>
            </a:r>
            <a:r>
              <a:rPr lang="en-US" altLang="cs-CZ" b="1" dirty="0">
                <a:latin typeface="Calibri" panose="020F0502020204030204" pitchFamily="34" charset="0"/>
              </a:rPr>
              <a:t> a </a:t>
            </a:r>
            <a:r>
              <a:rPr lang="en-US" altLang="cs-CZ" b="1" dirty="0" err="1">
                <a:latin typeface="Calibri" panose="020F0502020204030204" pitchFamily="34" charset="0"/>
              </a:rPr>
              <a:t>potraviny</a:t>
            </a:r>
            <a:r>
              <a:rPr lang="en-US" altLang="cs-CZ" b="1" dirty="0">
                <a:latin typeface="Calibri" panose="020F0502020204030204" pitchFamily="34" charset="0"/>
              </a:rPr>
              <a:t> do </a:t>
            </a:r>
            <a:r>
              <a:rPr lang="en-US" altLang="cs-CZ" b="1" dirty="0" err="1">
                <a:latin typeface="Calibri" panose="020F0502020204030204" pitchFamily="34" charset="0"/>
              </a:rPr>
              <a:t>života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lidí</a:t>
            </a:r>
            <a:r>
              <a:rPr lang="en-US" altLang="cs-CZ" b="1" dirty="0">
                <a:latin typeface="Calibri" panose="020F0502020204030204" pitchFamily="34" charset="0"/>
              </a:rPr>
              <a:t>.</a:t>
            </a:r>
            <a:endParaRPr lang="cs-CZ" altLang="cs-CZ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cs-CZ" b="1" dirty="0" err="1">
                <a:latin typeface="Calibri" panose="020F0502020204030204" pitchFamily="34" charset="0"/>
              </a:rPr>
              <a:t>Rosteme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společně</a:t>
            </a:r>
            <a:r>
              <a:rPr lang="en-US" altLang="cs-CZ" b="1" dirty="0">
                <a:latin typeface="Calibri" panose="020F0502020204030204" pitchFamily="34" charset="0"/>
              </a:rPr>
              <a:t> s </a:t>
            </a:r>
            <a:r>
              <a:rPr lang="en-US" altLang="cs-CZ" b="1" dirty="0" err="1">
                <a:latin typeface="Calibri" panose="020F0502020204030204" pitchFamily="34" charset="0"/>
              </a:rPr>
              <a:t>našimi</a:t>
            </a:r>
            <a:r>
              <a:rPr lang="en-US" altLang="cs-CZ" b="1" dirty="0">
                <a:latin typeface="Calibri" panose="020F0502020204030204" pitchFamily="34" charset="0"/>
              </a:rPr>
              <a:t> </a:t>
            </a:r>
            <a:r>
              <a:rPr lang="en-US" altLang="cs-CZ" b="1" dirty="0" err="1">
                <a:latin typeface="Calibri" panose="020F0502020204030204" pitchFamily="34" charset="0"/>
              </a:rPr>
              <a:t>zaměst</a:t>
            </a:r>
            <a:r>
              <a:rPr lang="cs-CZ" altLang="cs-CZ" b="1" dirty="0">
                <a:latin typeface="Calibri" panose="020F0502020204030204" pitchFamily="34" charset="0"/>
              </a:rPr>
              <a:t>n</a:t>
            </a:r>
            <a:r>
              <a:rPr lang="en-US" altLang="cs-CZ" b="1" dirty="0" err="1">
                <a:latin typeface="Calibri" panose="020F0502020204030204" pitchFamily="34" charset="0"/>
              </a:rPr>
              <a:t>anci</a:t>
            </a:r>
            <a:r>
              <a:rPr lang="en-US" altLang="cs-CZ" b="1" dirty="0">
                <a:latin typeface="Calibri" panose="020F0502020204030204" pitchFamily="34" charset="0"/>
              </a:rPr>
              <a:t> a </a:t>
            </a:r>
            <a:r>
              <a:rPr lang="en-US" altLang="cs-CZ" b="1" dirty="0" err="1">
                <a:latin typeface="Calibri" panose="020F0502020204030204" pitchFamily="34" charset="0"/>
              </a:rPr>
              <a:t>zákazníky</a:t>
            </a:r>
            <a:r>
              <a:rPr lang="en-US" altLang="cs-CZ" b="1" dirty="0">
                <a:latin typeface="Calibri" panose="020F0502020204030204" pitchFamily="34" charset="0"/>
              </a:rPr>
              <a:t>.</a:t>
            </a:r>
            <a:endParaRPr lang="cs-CZ" alt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0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15818"/>
            <a:ext cx="6264696" cy="749945"/>
          </a:xfrm>
        </p:spPr>
        <p:txBody>
          <a:bodyPr/>
          <a:lstStyle/>
          <a:p>
            <a:r>
              <a:rPr lang="cs-CZ" dirty="0"/>
              <a:t>Představení společnosti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462654"/>
            <a:ext cx="8280920" cy="477465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největší současný zpracovatel a producent biopotravin v ČR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3</a:t>
            </a:r>
            <a:r>
              <a:rPr lang="cs-CZ" dirty="0" smtClean="0">
                <a:cs typeface="Times New Roman"/>
              </a:rPr>
              <a:t> </a:t>
            </a:r>
            <a:r>
              <a:rPr lang="cs-CZ" dirty="0">
                <a:cs typeface="Times New Roman"/>
              </a:rPr>
              <a:t>mlýny, </a:t>
            </a:r>
            <a:r>
              <a:rPr lang="cs-CZ" dirty="0" smtClean="0">
                <a:cs typeface="Times New Roman"/>
              </a:rPr>
              <a:t>3 </a:t>
            </a:r>
            <a:r>
              <a:rPr lang="cs-CZ" dirty="0">
                <a:cs typeface="Times New Roman"/>
              </a:rPr>
              <a:t>balírny, sklady, laboratoř, administrativní budova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významný zaměstnavatel v regionu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 smtClean="0">
                <a:latin typeface="Times New Roman"/>
                <a:cs typeface="Times New Roman"/>
              </a:rPr>
              <a:t>cca </a:t>
            </a:r>
            <a:r>
              <a:rPr lang="cs-CZ" dirty="0" smtClean="0">
                <a:cs typeface="Times New Roman"/>
              </a:rPr>
              <a:t>100 </a:t>
            </a:r>
            <a:r>
              <a:rPr lang="cs-CZ" dirty="0">
                <a:cs typeface="Times New Roman"/>
              </a:rPr>
              <a:t>zaměstnanců, obrat </a:t>
            </a:r>
            <a:r>
              <a:rPr lang="cs-CZ" dirty="0" smtClean="0">
                <a:cs typeface="Times New Roman"/>
              </a:rPr>
              <a:t>250 </a:t>
            </a:r>
            <a:r>
              <a:rPr lang="cs-CZ" dirty="0">
                <a:cs typeface="Times New Roman"/>
              </a:rPr>
              <a:t>mil. Kč</a:t>
            </a:r>
          </a:p>
          <a:p>
            <a:endParaRPr lang="cs-CZ" sz="1050" dirty="0">
              <a:cs typeface="Times New Roman"/>
            </a:endParaRPr>
          </a:p>
          <a:p>
            <a:r>
              <a:rPr lang="cs-CZ" u="sng" dirty="0">
                <a:cs typeface="Times New Roman"/>
              </a:rPr>
              <a:t>Činnosti společnosti: 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výroba biopotravin rostlinného původu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velkoobchodní prodej </a:t>
            </a:r>
            <a:r>
              <a:rPr lang="cs-CZ" dirty="0" err="1">
                <a:cs typeface="Times New Roman"/>
              </a:rPr>
              <a:t>biosurovin</a:t>
            </a:r>
            <a:r>
              <a:rPr lang="cs-CZ" dirty="0">
                <a:cs typeface="Times New Roman"/>
              </a:rPr>
              <a:t> a </a:t>
            </a:r>
          </a:p>
          <a:p>
            <a:r>
              <a:rPr lang="cs-CZ" dirty="0">
                <a:cs typeface="Times New Roman"/>
              </a:rPr>
              <a:t>biopotravin a jejich export a import</a:t>
            </a:r>
          </a:p>
          <a:p>
            <a:r>
              <a:rPr lang="cs-CZ" dirty="0">
                <a:latin typeface="Times New Roman"/>
                <a:cs typeface="Times New Roman"/>
              </a:rPr>
              <a:t>• </a:t>
            </a:r>
            <a:r>
              <a:rPr lang="cs-CZ" dirty="0">
                <a:cs typeface="Times New Roman"/>
              </a:rPr>
              <a:t>produkce bio osiv a jejich prodej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2406381"/>
            <a:ext cx="2116814" cy="28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6264696" cy="893961"/>
          </a:xfrm>
        </p:spPr>
        <p:txBody>
          <a:bodyPr/>
          <a:lstStyle/>
          <a:p>
            <a:r>
              <a:rPr lang="cs-CZ" dirty="0" smtClean="0"/>
              <a:t>Zpracování (vlastní výroba)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ýkup surovin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osklizňová úprava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kladování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lýn – různé druhy mouky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cs-CZ" dirty="0" smtClean="0"/>
              <a:t>oupání špaldy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cs-CZ" dirty="0" smtClean="0"/>
              <a:t>oupání pohanky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ýroba krup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valitní potravinářské čištění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</a:t>
            </a:r>
            <a:r>
              <a:rPr lang="cs-CZ" dirty="0" smtClean="0"/>
              <a:t>ištění osiv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94" y="1586657"/>
            <a:ext cx="2468724" cy="396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1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6264696" cy="677937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Biomlýn</a:t>
            </a:r>
            <a:r>
              <a:rPr lang="cs-CZ" dirty="0" smtClean="0"/>
              <a:t> – </a:t>
            </a:r>
            <a:r>
              <a:rPr lang="cs-CZ" sz="2700" dirty="0" smtClean="0"/>
              <a:t>první mlýn na zpracování bio surovin v ČR</a:t>
            </a: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5472608" cy="46805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pravený na zpracování mouk a dalších mlýnských výrobků v kvalitě bio</a:t>
            </a:r>
          </a:p>
          <a:p>
            <a:pPr marL="342900" indent="-342900"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oderní technologické vybavení </a:t>
            </a:r>
          </a:p>
          <a:p>
            <a:pPr marL="342900" indent="-34290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ompletní zpracování obilovin v nejvyšší kvalitě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h</a:t>
            </a:r>
            <a:r>
              <a:rPr lang="cs-CZ" dirty="0" smtClean="0"/>
              <a:t>lavní zaměření – alternativní plodiny: pohanka, špalda, dvouzrnka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surovina – menší, střední bio zemědělci – dodržování zásad ekologického zemědělství</a:t>
            </a:r>
          </a:p>
          <a:p>
            <a:pPr marL="342900" indent="-342900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pracování – minimalizace tepelného zatížení a transportu během mlecího procesu – zachování důležitých nutričních a chuťových vlastností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34" y="2187859"/>
            <a:ext cx="2520280" cy="356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6264696" cy="821953"/>
          </a:xfrm>
        </p:spPr>
        <p:txBody>
          <a:bodyPr/>
          <a:lstStyle/>
          <a:p>
            <a:r>
              <a:rPr lang="cs-CZ" dirty="0" smtClean="0"/>
              <a:t>Zpracování (vlastní výroba)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4866" y="1449402"/>
            <a:ext cx="7848872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íchárna – míchání různých směsí (chlebové, m</a:t>
            </a:r>
            <a:r>
              <a:rPr lang="de-DE" dirty="0" err="1" smtClean="0"/>
              <a:t>üsli</a:t>
            </a:r>
            <a:r>
              <a:rPr lang="cs-CZ" dirty="0" smtClean="0"/>
              <a:t>, polotovary, apod.)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</a:t>
            </a:r>
            <a:r>
              <a:rPr lang="cs-CZ" dirty="0" smtClean="0"/>
              <a:t>alírna – balení vlastních výrobků, balení dalších nakupovaných surovin či výrobků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ývoj nových výrobků – vlastní výrobky, výrobky v kooperaci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99638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1161"/>
            <a:ext cx="6264696" cy="1083623"/>
          </a:xfrm>
        </p:spPr>
        <p:txBody>
          <a:bodyPr/>
          <a:lstStyle/>
          <a:p>
            <a:r>
              <a:rPr lang="cs-CZ" dirty="0" smtClean="0"/>
              <a:t>1 400 biopotravin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048672" cy="396044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• </a:t>
            </a:r>
            <a:r>
              <a:rPr lang="cs-CZ" dirty="0" smtClean="0"/>
              <a:t>z původního sortimentu obilovin a šrotovaných mouk, dnes </a:t>
            </a:r>
            <a:r>
              <a:rPr lang="cs-CZ" u="sng" dirty="0" smtClean="0"/>
              <a:t>1 400 výrobků</a:t>
            </a:r>
            <a:r>
              <a:rPr lang="cs-CZ" dirty="0" smtClean="0"/>
              <a:t>:  </a:t>
            </a:r>
          </a:p>
          <a:p>
            <a:pPr>
              <a:buFontTx/>
              <a:buChar char="-"/>
            </a:pPr>
            <a:r>
              <a:rPr lang="cs-CZ" b="1" dirty="0" smtClean="0"/>
              <a:t> vlastní biopotraviny                                     </a:t>
            </a:r>
            <a:r>
              <a:rPr lang="cs-CZ" dirty="0" smtClean="0"/>
              <a:t>(BIOHARMONIE, BIOLINIE, NAŠE BIOFARMA) </a:t>
            </a:r>
          </a:p>
          <a:p>
            <a:pPr>
              <a:buFontTx/>
              <a:buChar char="-"/>
            </a:pPr>
            <a:r>
              <a:rPr lang="cs-CZ" dirty="0" smtClean="0"/>
              <a:t> biopotraviny od </a:t>
            </a:r>
            <a:r>
              <a:rPr lang="cs-CZ" b="1" dirty="0" smtClean="0"/>
              <a:t>českých výrobců </a:t>
            </a:r>
          </a:p>
          <a:p>
            <a:pPr>
              <a:buFontTx/>
              <a:buChar char="-"/>
            </a:pPr>
            <a:r>
              <a:rPr lang="cs-CZ" dirty="0" smtClean="0"/>
              <a:t> biopotraviny od </a:t>
            </a:r>
            <a:r>
              <a:rPr lang="cs-CZ" b="1" dirty="0" smtClean="0"/>
              <a:t>zahraničních výrobců</a:t>
            </a:r>
          </a:p>
          <a:p>
            <a:pPr>
              <a:buFontTx/>
              <a:buChar char="-"/>
            </a:pPr>
            <a:r>
              <a:rPr lang="cs-CZ" dirty="0" smtClean="0"/>
              <a:t> biopotraviny pod </a:t>
            </a:r>
            <a:r>
              <a:rPr lang="cs-CZ" b="1" dirty="0" smtClean="0"/>
              <a:t>privátními značkami </a:t>
            </a:r>
            <a:r>
              <a:rPr lang="cs-CZ" dirty="0" smtClean="0"/>
              <a:t>obchodních řetězců (ALBERT BIO, NAŠE BIO, TESCO ORGANIC)</a:t>
            </a:r>
          </a:p>
          <a:p>
            <a:endParaRPr lang="cs-CZ" dirty="0"/>
          </a:p>
        </p:txBody>
      </p:sp>
      <p:pic>
        <p:nvPicPr>
          <p:cNvPr id="5" name="Obrázek 4" descr="stojan PRO-B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2674" y="401161"/>
            <a:ext cx="1872208" cy="49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46807"/>
            <a:ext cx="6264696" cy="1181993"/>
          </a:xfrm>
        </p:spPr>
        <p:txBody>
          <a:bodyPr/>
          <a:lstStyle/>
          <a:p>
            <a:r>
              <a:rPr lang="cs-CZ" dirty="0" smtClean="0"/>
              <a:t>Naše značky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6531510" cy="352839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1A6C3E"/>
                </a:solidFill>
                <a:latin typeface="Times New Roman"/>
                <a:cs typeface="Times New Roman"/>
              </a:rPr>
              <a:t>• </a:t>
            </a:r>
            <a:r>
              <a:rPr lang="cs-CZ" b="1" dirty="0" smtClean="0">
                <a:solidFill>
                  <a:srgbClr val="1A6C3E"/>
                </a:solidFill>
              </a:rPr>
              <a:t>BIOHARMONIE</a:t>
            </a:r>
          </a:p>
          <a:p>
            <a:r>
              <a:rPr lang="cs-CZ" dirty="0" smtClean="0"/>
              <a:t>Nejstarší značka, sortiment základních výrobků, převážně obilovin a luštěnin. Většina výrobků vzniká v našem bio mlýně</a:t>
            </a:r>
            <a:endParaRPr lang="cs-CZ" dirty="0"/>
          </a:p>
          <a:p>
            <a:r>
              <a:rPr lang="cs-CZ" b="1" dirty="0" smtClean="0">
                <a:solidFill>
                  <a:srgbClr val="1A6C3E"/>
                </a:solidFill>
                <a:latin typeface="Times New Roman"/>
                <a:cs typeface="Times New Roman"/>
              </a:rPr>
              <a:t>• </a:t>
            </a:r>
            <a:r>
              <a:rPr lang="cs-CZ" b="1" dirty="0" smtClean="0">
                <a:solidFill>
                  <a:srgbClr val="1A6C3E"/>
                </a:solidFill>
              </a:rPr>
              <a:t>BIOLINIE</a:t>
            </a:r>
          </a:p>
          <a:p>
            <a:r>
              <a:rPr lang="cs-CZ" dirty="0" smtClean="0"/>
              <a:t>Značka pro spotřebitele, pro které jsou bio- potraviny spíše doplňkem jídelníčku nebo s nimi teprve začínají. Zákazník ocení kvalitu, chuť a jednoduchost přípravy výrobků.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88840"/>
            <a:ext cx="1260336" cy="1400912"/>
          </a:xfrm>
          <a:prstGeom prst="rect">
            <a:avLst/>
          </a:prstGeom>
        </p:spPr>
      </p:pic>
      <p:pic>
        <p:nvPicPr>
          <p:cNvPr id="5" name="Picture 8" descr="C:\Users\ALENA\Desktop\DOCASNE\Marketing\Loga\Logo_BIOLI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9118" y="3717032"/>
            <a:ext cx="15875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3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-BIO šablona 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PRO-BIO šablona prezentace</Template>
  <TotalTime>4961</TotalTime>
  <Words>768</Words>
  <Application>Microsoft Office PowerPoint</Application>
  <PresentationFormat>Předvádění na obrazovce (4:3)</PresentationFormat>
  <Paragraphs>108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PRO-BIO šablona prezentace</vt:lpstr>
      <vt:lpstr>PRO-BIO, obchodní společnost s r.o. 788 32  Staré Město  Ing. Matysová Bohumila, projektový manažer Ing. Hutař Martin, jednatel matysova@probio.cz, tel. 777 744 356 hutar@probio.cz, tel. 777 744 351   </vt:lpstr>
      <vt:lpstr>Představení společnosti</vt:lpstr>
      <vt:lpstr>Naše poslání</vt:lpstr>
      <vt:lpstr>Představení společnosti</vt:lpstr>
      <vt:lpstr>Zpracování (vlastní výroba)</vt:lpstr>
      <vt:lpstr>Biomlýn – první mlýn na zpracování bio surovin v ČR</vt:lpstr>
      <vt:lpstr>Zpracování (vlastní výroba)</vt:lpstr>
      <vt:lpstr>1 400 biopotravin</vt:lpstr>
      <vt:lpstr>Naše značky</vt:lpstr>
      <vt:lpstr>Distribuce biopotravin</vt:lpstr>
      <vt:lpstr>Kvalita biopotravin a PRO-BIO</vt:lpstr>
      <vt:lpstr>Laboratoř PRO-BIO</vt:lpstr>
      <vt:lpstr>Bezlepkový program</vt:lpstr>
      <vt:lpstr>Výzkum a PRO-BIO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PRO-BIO Czech republic  OMF Warszawa 2013</dc:title>
  <dc:creator>W7HP</dc:creator>
  <cp:lastModifiedBy>oem</cp:lastModifiedBy>
  <cp:revision>289</cp:revision>
  <dcterms:created xsi:type="dcterms:W3CDTF">2013-06-13T06:21:24Z</dcterms:created>
  <dcterms:modified xsi:type="dcterms:W3CDTF">2016-09-13T16:46:07Z</dcterms:modified>
</cp:coreProperties>
</file>